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66" r:id="rId14"/>
    <p:sldId id="267" r:id="rId15"/>
    <p:sldId id="271" r:id="rId16"/>
    <p:sldId id="268" r:id="rId17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-16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jpg>
</file>

<file path=ppt/media/image11.jpeg>
</file>

<file path=ppt/media/image12.png>
</file>

<file path=ppt/media/image13.png>
</file>

<file path=ppt/media/image14.png>
</file>

<file path=ppt/media/image15.gif>
</file>

<file path=ppt/media/image16.gif>
</file>

<file path=ppt/media/image2.gif>
</file>

<file path=ppt/media/image3.jpeg>
</file>

<file path=ppt/media/image4.jp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0"/>
          <p:cNvGrpSpPr/>
          <p:nvPr/>
        </p:nvGrpSpPr>
        <p:grpSpPr>
          <a:xfrm>
            <a:off x="-1" y="3379695"/>
            <a:ext cx="10058401" cy="2604247"/>
            <a:chOff x="-1" y="3379694"/>
            <a:chExt cx="7543801" cy="2604247"/>
          </a:xfrm>
        </p:grpSpPr>
        <p:grpSp>
          <p:nvGrpSpPr>
            <p:cNvPr id="9" name="Group 11"/>
            <p:cNvGrpSpPr/>
            <p:nvPr/>
          </p:nvGrpSpPr>
          <p:grpSpPr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15" name="Snip Single Corner Rectangle 14"/>
              <p:cNvSpPr/>
              <p:nvPr/>
            </p:nvSpPr>
            <p:spPr>
              <a:xfrm flipV="1">
                <a:off x="-1" y="3393141"/>
                <a:ext cx="7543800" cy="2590800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6" name="Straight Connector 15"/>
              <p:cNvCxnSpPr/>
              <p:nvPr/>
            </p:nvCxnSpPr>
            <p:spPr>
              <a:xfrm>
                <a:off x="0" y="3379694"/>
                <a:ext cx="7543800" cy="2377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3" name="Teardrop 12"/>
            <p:cNvSpPr/>
            <p:nvPr/>
          </p:nvSpPr>
          <p:spPr>
            <a:xfrm>
              <a:off x="6817659" y="3621741"/>
              <a:ext cx="394447" cy="39444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3913282"/>
            <a:ext cx="7823200" cy="1470025"/>
          </a:xfrm>
        </p:spPr>
        <p:txBody>
          <a:bodyPr>
            <a:normAutofit/>
          </a:bodyPr>
          <a:lstStyle>
            <a:lvl1pPr algn="r">
              <a:defRPr sz="4600"/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396754"/>
            <a:ext cx="7823200" cy="573741"/>
          </a:xfrm>
        </p:spPr>
        <p:txBody>
          <a:bodyPr>
            <a:normAutofit/>
          </a:bodyPr>
          <a:lstStyle>
            <a:lvl1pPr marL="0" indent="0" algn="r">
              <a:spcBef>
                <a:spcPct val="0"/>
              </a:spcBef>
              <a:buNone/>
              <a:defRPr sz="1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-635868" y="4442884"/>
            <a:ext cx="2057400" cy="486833"/>
          </a:xfrm>
        </p:spPr>
        <p:txBody>
          <a:bodyPr lIns="91440" tIns="0" bIns="0" anchor="b" anchorCtr="0"/>
          <a:lstStyle>
            <a:lvl1pPr>
              <a:defRPr sz="1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-132848" y="4442884"/>
            <a:ext cx="2057397" cy="486833"/>
          </a:xfrm>
        </p:spPr>
        <p:txBody>
          <a:bodyPr lIns="91440" tIns="0" bIns="0" anchor="t" anchorCtr="0"/>
          <a:lstStyle>
            <a:lvl1pPr algn="l">
              <a:defRPr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s-C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0"/>
          <p:cNvGrpSpPr/>
          <p:nvPr/>
        </p:nvGrpSpPr>
        <p:grpSpPr>
          <a:xfrm>
            <a:off x="304800" y="228600"/>
            <a:ext cx="5669280" cy="6387352"/>
            <a:chOff x="228600" y="228600"/>
            <a:chExt cx="4251960" cy="6387352"/>
          </a:xfrm>
        </p:grpSpPr>
        <p:sp>
          <p:nvSpPr>
            <p:cNvPr id="12" name="Snip Diagonal Corner Rectangle 11"/>
            <p:cNvSpPr/>
            <p:nvPr/>
          </p:nvSpPr>
          <p:spPr>
            <a:xfrm flipV="1">
              <a:off x="228600" y="228600"/>
              <a:ext cx="4251960" cy="6387352"/>
            </a:xfrm>
            <a:prstGeom prst="snip2DiagRect">
              <a:avLst>
                <a:gd name="adj1" fmla="val 0"/>
                <a:gd name="adj2" fmla="val 379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3" name="Teardrop 12"/>
            <p:cNvSpPr>
              <a:spLocks noChangeAspect="1"/>
            </p:cNvSpPr>
            <p:nvPr/>
          </p:nvSpPr>
          <p:spPr>
            <a:xfrm>
              <a:off x="3886200" y="432548"/>
              <a:ext cx="355002" cy="355002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7136" y="2176272"/>
            <a:ext cx="4876800" cy="1161288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flipH="1">
            <a:off x="6205967" y="228600"/>
            <a:ext cx="5669280" cy="6391656"/>
          </a:xfrm>
          <a:prstGeom prst="snip2DiagRect">
            <a:avLst>
              <a:gd name="adj1" fmla="val 0"/>
              <a:gd name="adj2" fmla="val 4017"/>
            </a:avLst>
          </a:prstGeo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7136" y="3342401"/>
            <a:ext cx="4876800" cy="2595282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1936" y="6300217"/>
            <a:ext cx="1731264" cy="365125"/>
          </a:xfrm>
        </p:spPr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300217"/>
            <a:ext cx="3121152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02336" y="6300217"/>
            <a:ext cx="597408" cy="365125"/>
          </a:xfrm>
        </p:spPr>
        <p:txBody>
          <a:bodyPr/>
          <a:lstStyle>
            <a:lvl1pPr algn="l">
              <a:defRPr/>
            </a:lvl1pPr>
          </a:lstStyle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Diagonal Corner Rectangle 8"/>
          <p:cNvSpPr/>
          <p:nvPr/>
        </p:nvSpPr>
        <p:spPr>
          <a:xfrm flipV="1">
            <a:off x="304800" y="4648201"/>
            <a:ext cx="11582400" cy="1963271"/>
          </a:xfrm>
          <a:prstGeom prst="snip2DiagRect">
            <a:avLst>
              <a:gd name="adj1" fmla="val 0"/>
              <a:gd name="adj2" fmla="val 937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4648200"/>
            <a:ext cx="10871200" cy="609600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5257799"/>
            <a:ext cx="10875264" cy="820272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ct val="0"/>
              </a:spcBef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8" name="Picture Placeholder 2"/>
          <p:cNvSpPr>
            <a:spLocks noGrp="1"/>
          </p:cNvSpPr>
          <p:nvPr>
            <p:ph type="pic" idx="1"/>
          </p:nvPr>
        </p:nvSpPr>
        <p:spPr>
          <a:xfrm flipH="1">
            <a:off x="304801" y="228600"/>
            <a:ext cx="11570447" cy="4267200"/>
          </a:xfrm>
          <a:prstGeom prst="snip2DiagRect">
            <a:avLst>
              <a:gd name="adj1" fmla="val 0"/>
              <a:gd name="adj2" fmla="val 4332"/>
            </a:avLst>
          </a:prstGeo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200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8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_tradnl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Diagonal Corner Rectangle 8"/>
          <p:cNvSpPr/>
          <p:nvPr/>
        </p:nvSpPr>
        <p:spPr>
          <a:xfrm flipV="1">
            <a:off x="304800" y="1707776"/>
            <a:ext cx="11582400" cy="4908176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Snip Diagonal Corner Rectangle 9"/>
          <p:cNvSpPr/>
          <p:nvPr/>
        </p:nvSpPr>
        <p:spPr>
          <a:xfrm flipV="1">
            <a:off x="304800" y="228597"/>
            <a:ext cx="11582400" cy="1277473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nip Diagonal Corner Rectangle 7"/>
          <p:cNvSpPr/>
          <p:nvPr/>
        </p:nvSpPr>
        <p:spPr>
          <a:xfrm flipV="1">
            <a:off x="304800" y="228600"/>
            <a:ext cx="11582400" cy="6387352"/>
          </a:xfrm>
          <a:prstGeom prst="snip2DiagRect">
            <a:avLst>
              <a:gd name="adj1" fmla="val 0"/>
              <a:gd name="adj2" fmla="val 2529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56800" y="838201"/>
            <a:ext cx="1625600" cy="5105400"/>
          </a:xfrm>
        </p:spPr>
        <p:txBody>
          <a:bodyPr vert="eaVert"/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39283" y="838201"/>
            <a:ext cx="8409517" cy="5105400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Diagonal Corner Rectangle 8"/>
          <p:cNvSpPr/>
          <p:nvPr/>
        </p:nvSpPr>
        <p:spPr>
          <a:xfrm flipV="1">
            <a:off x="304800" y="1707776"/>
            <a:ext cx="11582400" cy="4908176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Snip Diagonal Corner Rectangle 9"/>
          <p:cNvSpPr/>
          <p:nvPr/>
        </p:nvSpPr>
        <p:spPr>
          <a:xfrm flipV="1">
            <a:off x="304800" y="228597"/>
            <a:ext cx="11582400" cy="1277473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14"/>
          <p:cNvGrpSpPr/>
          <p:nvPr/>
        </p:nvGrpSpPr>
        <p:grpSpPr>
          <a:xfrm>
            <a:off x="-1" y="3379695"/>
            <a:ext cx="10058401" cy="2604247"/>
            <a:chOff x="-1" y="3379694"/>
            <a:chExt cx="7543801" cy="2604247"/>
          </a:xfrm>
        </p:grpSpPr>
        <p:grpSp>
          <p:nvGrpSpPr>
            <p:cNvPr id="9" name="Group 11"/>
            <p:cNvGrpSpPr/>
            <p:nvPr/>
          </p:nvGrpSpPr>
          <p:grpSpPr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17" name="Snip Single Corner Rectangle 16"/>
              <p:cNvSpPr/>
              <p:nvPr/>
            </p:nvSpPr>
            <p:spPr>
              <a:xfrm flipV="1">
                <a:off x="-1" y="3393141"/>
                <a:ext cx="7543800" cy="2590800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8" name="Straight Connector 17"/>
              <p:cNvCxnSpPr/>
              <p:nvPr/>
            </p:nvCxnSpPr>
            <p:spPr>
              <a:xfrm>
                <a:off x="0" y="3379694"/>
                <a:ext cx="7543800" cy="2377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Teardrop 15"/>
            <p:cNvSpPr/>
            <p:nvPr/>
          </p:nvSpPr>
          <p:spPr>
            <a:xfrm>
              <a:off x="6817659" y="3621741"/>
              <a:ext cx="394447" cy="39444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3913282"/>
            <a:ext cx="7823200" cy="1470025"/>
          </a:xfrm>
        </p:spPr>
        <p:txBody>
          <a:bodyPr>
            <a:normAutofit/>
          </a:bodyPr>
          <a:lstStyle>
            <a:lvl1pPr algn="r">
              <a:defRPr sz="4600"/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5396754"/>
            <a:ext cx="7823200" cy="573741"/>
          </a:xfrm>
        </p:spPr>
        <p:txBody>
          <a:bodyPr>
            <a:normAutofit/>
          </a:bodyPr>
          <a:lstStyle>
            <a:lvl1pPr marL="0" indent="0" algn="r">
              <a:spcBef>
                <a:spcPct val="0"/>
              </a:spcBef>
              <a:buNone/>
              <a:defRPr sz="14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-635868" y="4442884"/>
            <a:ext cx="2057400" cy="486833"/>
          </a:xfrm>
        </p:spPr>
        <p:txBody>
          <a:bodyPr lIns="91440" tIns="0" bIns="0" anchor="b" anchorCtr="0"/>
          <a:lstStyle>
            <a:lvl1pPr>
              <a:defRPr sz="1400" b="1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-132848" y="4442884"/>
            <a:ext cx="2057397" cy="486833"/>
          </a:xfrm>
        </p:spPr>
        <p:txBody>
          <a:bodyPr lIns="91440" tIns="0" bIns="0" anchor="t" anchorCtr="0"/>
          <a:lstStyle>
            <a:lvl1pPr algn="l">
              <a:defRPr b="1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12" name="Picture Placeholder 11"/>
          <p:cNvSpPr>
            <a:spLocks noGrp="1"/>
          </p:cNvSpPr>
          <p:nvPr>
            <p:ph type="pic" sz="quarter" idx="12"/>
          </p:nvPr>
        </p:nvSpPr>
        <p:spPr>
          <a:xfrm>
            <a:off x="0" y="676835"/>
            <a:ext cx="10058400" cy="2587752"/>
          </a:xfrm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txBody>
          <a:bodyPr>
            <a:normAutofit/>
          </a:bodyPr>
          <a:lstStyle>
            <a:lvl1pPr marL="0" indent="0">
              <a:buNone/>
              <a:defRPr sz="1800"/>
            </a:lvl1pPr>
          </a:lstStyle>
          <a:p>
            <a:r>
              <a:rPr lang="es-ES_tradnl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6"/>
          <p:cNvGrpSpPr/>
          <p:nvPr/>
        </p:nvGrpSpPr>
        <p:grpSpPr>
          <a:xfrm flipH="1">
            <a:off x="2133600" y="2126878"/>
            <a:ext cx="10058401" cy="2604247"/>
            <a:chOff x="-1" y="3379694"/>
            <a:chExt cx="7543801" cy="2604247"/>
          </a:xfrm>
        </p:grpSpPr>
        <p:grpSp>
          <p:nvGrpSpPr>
            <p:cNvPr id="7" name="Group 11"/>
            <p:cNvGrpSpPr/>
            <p:nvPr/>
          </p:nvGrpSpPr>
          <p:grpSpPr>
            <a:xfrm>
              <a:off x="-1" y="3379694"/>
              <a:ext cx="7543801" cy="2604247"/>
              <a:chOff x="-1" y="3379694"/>
              <a:chExt cx="7543801" cy="2604247"/>
            </a:xfrm>
          </p:grpSpPr>
          <p:sp>
            <p:nvSpPr>
              <p:cNvPr id="10" name="Snip Single Corner Rectangle 9"/>
              <p:cNvSpPr/>
              <p:nvPr/>
            </p:nvSpPr>
            <p:spPr>
              <a:xfrm flipV="1">
                <a:off x="-1" y="3393141"/>
                <a:ext cx="7543800" cy="2590800"/>
              </a:xfrm>
              <a:prstGeom prst="snip1Rect">
                <a:avLst>
                  <a:gd name="adj" fmla="val 7379"/>
                </a:avLst>
              </a:prstGeom>
              <a:solidFill>
                <a:schemeClr val="bg1"/>
              </a:solidFill>
              <a:ln>
                <a:noFill/>
              </a:ln>
              <a:effectLst>
                <a:outerShdw blurRad="50800" dist="63500" dir="2700000" algn="tl" rotWithShape="0">
                  <a:prstClr val="black">
                    <a:alpha val="5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/>
              </a:p>
            </p:txBody>
          </p:sp>
          <p:cxnSp>
            <p:nvCxnSpPr>
              <p:cNvPr id="11" name="Straight Connector 10"/>
              <p:cNvCxnSpPr/>
              <p:nvPr/>
            </p:nvCxnSpPr>
            <p:spPr>
              <a:xfrm>
                <a:off x="0" y="3379694"/>
                <a:ext cx="7543800" cy="2377"/>
              </a:xfrm>
              <a:prstGeom prst="line">
                <a:avLst/>
              </a:prstGeom>
              <a:ln w="28575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Teardrop 8"/>
            <p:cNvSpPr/>
            <p:nvPr/>
          </p:nvSpPr>
          <p:spPr>
            <a:xfrm flipH="1">
              <a:off x="228599" y="3621741"/>
              <a:ext cx="394447" cy="394447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14807" y="2653553"/>
            <a:ext cx="7827264" cy="14721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tx1">
                    <a:lumMod val="90000"/>
                    <a:lumOff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314807" y="4134881"/>
            <a:ext cx="7827264" cy="57607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90000"/>
              <a:buFont typeface="Wingdings 2" pitchFamily="18" charset="2"/>
              <a:buNone/>
              <a:defRPr sz="1400" kern="1200">
                <a:solidFill>
                  <a:schemeClr val="tx1">
                    <a:lumMod val="90000"/>
                    <a:lumOff val="1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16200000">
            <a:off x="11016254" y="3414184"/>
            <a:ext cx="1828801" cy="486833"/>
          </a:xfrm>
        </p:spPr>
        <p:txBody>
          <a:bodyPr vert="horz" lIns="91440" tIns="0" rIns="91440" bIns="0" rtlCol="0" anchor="t" anchorCtr="0"/>
          <a:lstStyle>
            <a:lvl1pPr marL="0" algn="l" defTabSz="914400" rtl="0" eaLnBrk="1" latinLnBrk="0" hangingPunct="1">
              <a:defRPr sz="1100" b="1" kern="120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s-CO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16200000">
            <a:off x="10515479" y="3414184"/>
            <a:ext cx="1828800" cy="486833"/>
          </a:xfrm>
        </p:spPr>
        <p:txBody>
          <a:bodyPr vert="horz" lIns="91440" tIns="0" rIns="91440" bIns="0" rtlCol="0" anchor="b" anchorCtr="0"/>
          <a:lstStyle>
            <a:lvl1pPr marL="0" algn="l" defTabSz="914400" rtl="0" eaLnBrk="1" latinLnBrk="0" hangingPunct="1">
              <a:defRPr sz="1400" b="1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nip Diagonal Corner Rectangle 10"/>
          <p:cNvSpPr/>
          <p:nvPr/>
        </p:nvSpPr>
        <p:spPr>
          <a:xfrm flipV="1">
            <a:off x="304800" y="1707776"/>
            <a:ext cx="11582400" cy="4908176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Snip Diagonal Corner Rectangle 11"/>
          <p:cNvSpPr/>
          <p:nvPr/>
        </p:nvSpPr>
        <p:spPr>
          <a:xfrm flipV="1">
            <a:off x="304800" y="228597"/>
            <a:ext cx="11582400" cy="1277473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295833"/>
            <a:ext cx="10111317" cy="1143000"/>
          </a:xfrm>
        </p:spPr>
        <p:txBody>
          <a:bodyPr/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39281" y="1981201"/>
            <a:ext cx="487680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73801" y="1981201"/>
            <a:ext cx="4876800" cy="39751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1946275" indent="-344488">
              <a:defRPr sz="1800"/>
            </a:lvl6pPr>
            <a:lvl7pPr marL="1946275" indent="-344488">
              <a:defRPr sz="1800"/>
            </a:lvl7pPr>
            <a:lvl8pPr marL="1946275" indent="-344488">
              <a:defRPr sz="1800"/>
            </a:lvl8pPr>
            <a:lvl9pPr marL="1946275" indent="-344488"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nip Diagonal Corner Rectangle 11"/>
          <p:cNvSpPr/>
          <p:nvPr/>
        </p:nvSpPr>
        <p:spPr>
          <a:xfrm flipV="1">
            <a:off x="304800" y="1707776"/>
            <a:ext cx="11582400" cy="4908176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Snip Diagonal Corner Rectangle 12"/>
          <p:cNvSpPr/>
          <p:nvPr/>
        </p:nvSpPr>
        <p:spPr>
          <a:xfrm flipV="1">
            <a:off x="304800" y="228597"/>
            <a:ext cx="11582400" cy="1277473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9284" y="295833"/>
            <a:ext cx="10111317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4" y="1852426"/>
            <a:ext cx="4876800" cy="868362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ct val="0"/>
              </a:spcBef>
              <a:buNone/>
              <a:defRPr sz="2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39284" y="2743200"/>
            <a:ext cx="4876800" cy="3213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73801" y="1852426"/>
            <a:ext cx="4876800" cy="868362"/>
          </a:xfrm>
        </p:spPr>
        <p:txBody>
          <a:bodyPr anchor="ctr" anchorCtr="0">
            <a:noAutofit/>
          </a:bodyPr>
          <a:lstStyle>
            <a:lvl1pPr marL="0" indent="0" algn="ctr">
              <a:spcBef>
                <a:spcPct val="0"/>
              </a:spcBef>
              <a:buNone/>
              <a:defRPr sz="26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73801" y="2743200"/>
            <a:ext cx="4876800" cy="32131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 marL="2055813" indent="-344488">
              <a:defRPr sz="1800"/>
            </a:lvl6pPr>
            <a:lvl7pPr marL="2055813" indent="-344488">
              <a:defRPr sz="1800"/>
            </a:lvl7pPr>
            <a:lvl8pPr marL="2055813" indent="-344488">
              <a:defRPr sz="1800"/>
            </a:lvl8pPr>
            <a:lvl9pPr marL="2055813" indent="-344488"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Diagonal Corner Rectangle 8"/>
          <p:cNvSpPr/>
          <p:nvPr/>
        </p:nvSpPr>
        <p:spPr>
          <a:xfrm flipV="1">
            <a:off x="304800" y="1707776"/>
            <a:ext cx="11582400" cy="4908176"/>
          </a:xfrm>
          <a:prstGeom prst="snip2DiagRect">
            <a:avLst>
              <a:gd name="adj1" fmla="val 0"/>
              <a:gd name="adj2" fmla="val 4003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Snip Diagonal Corner Rectangle 9"/>
          <p:cNvSpPr/>
          <p:nvPr/>
        </p:nvSpPr>
        <p:spPr>
          <a:xfrm flipV="1">
            <a:off x="304800" y="228597"/>
            <a:ext cx="11582400" cy="1277473"/>
          </a:xfrm>
          <a:prstGeom prst="snip2DiagRect">
            <a:avLst>
              <a:gd name="adj1" fmla="val 0"/>
              <a:gd name="adj2" fmla="val 1167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nip Diagonal Corner Rectangle 5"/>
          <p:cNvSpPr/>
          <p:nvPr/>
        </p:nvSpPr>
        <p:spPr>
          <a:xfrm flipV="1">
            <a:off x="304800" y="228600"/>
            <a:ext cx="11582400" cy="6387352"/>
          </a:xfrm>
          <a:prstGeom prst="snip2DiagRect">
            <a:avLst>
              <a:gd name="adj1" fmla="val 0"/>
              <a:gd name="adj2" fmla="val 2529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1"/>
          <p:cNvGrpSpPr/>
          <p:nvPr/>
        </p:nvGrpSpPr>
        <p:grpSpPr>
          <a:xfrm>
            <a:off x="304800" y="228600"/>
            <a:ext cx="5669280" cy="6387352"/>
            <a:chOff x="228600" y="228600"/>
            <a:chExt cx="4251960" cy="6387352"/>
          </a:xfrm>
        </p:grpSpPr>
        <p:sp>
          <p:nvSpPr>
            <p:cNvPr id="13" name="Snip Diagonal Corner Rectangle 12"/>
            <p:cNvSpPr/>
            <p:nvPr/>
          </p:nvSpPr>
          <p:spPr>
            <a:xfrm flipV="1">
              <a:off x="228600" y="228600"/>
              <a:ext cx="4251960" cy="6387352"/>
            </a:xfrm>
            <a:prstGeom prst="snip2DiagRect">
              <a:avLst>
                <a:gd name="adj1" fmla="val 0"/>
                <a:gd name="adj2" fmla="val 3794"/>
              </a:avLst>
            </a:prstGeom>
            <a:solidFill>
              <a:schemeClr val="bg1"/>
            </a:solidFill>
            <a:ln>
              <a:noFill/>
            </a:ln>
            <a:effectLst>
              <a:outerShdw blurRad="50800" dist="63500" dir="2700000" algn="tl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Teardrop 13"/>
            <p:cNvSpPr>
              <a:spLocks noChangeAspect="1"/>
            </p:cNvSpPr>
            <p:nvPr/>
          </p:nvSpPr>
          <p:spPr>
            <a:xfrm>
              <a:off x="3886200" y="432548"/>
              <a:ext cx="355002" cy="355002"/>
            </a:xfrm>
            <a:prstGeom prst="teardrop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15" name="Snip Diagonal Corner Rectangle 14"/>
          <p:cNvSpPr/>
          <p:nvPr/>
        </p:nvSpPr>
        <p:spPr>
          <a:xfrm flipV="1">
            <a:off x="6197600" y="228600"/>
            <a:ext cx="5669280" cy="6387352"/>
          </a:xfrm>
          <a:prstGeom prst="snip2DiagRect">
            <a:avLst>
              <a:gd name="adj1" fmla="val 0"/>
              <a:gd name="adj2" fmla="val 3794"/>
            </a:avLst>
          </a:prstGeom>
          <a:solidFill>
            <a:schemeClr val="bg1"/>
          </a:solidFill>
          <a:ln>
            <a:noFill/>
          </a:ln>
          <a:effectLst>
            <a:outerShdw blurRad="50800" dist="63500" dir="2700000" algn="tl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040" y="2177303"/>
            <a:ext cx="4876800" cy="1162050"/>
          </a:xfrm>
        </p:spPr>
        <p:txBody>
          <a:bodyPr anchor="b">
            <a:normAutofit/>
          </a:bodyPr>
          <a:lstStyle>
            <a:lvl1pPr algn="l">
              <a:defRPr sz="3000" b="0">
                <a:solidFill>
                  <a:schemeClr val="accent1"/>
                </a:solidFill>
              </a:defRPr>
            </a:lvl1pPr>
          </a:lstStyle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93840" y="609600"/>
            <a:ext cx="4876800" cy="5334000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1040" y="3352800"/>
            <a:ext cx="4876800" cy="2590801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6000" y="6297707"/>
            <a:ext cx="1727200" cy="365125"/>
          </a:xfrm>
        </p:spPr>
        <p:txBody>
          <a:bodyPr/>
          <a:lstStyle/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743200" y="6297707"/>
            <a:ext cx="3119717" cy="365125"/>
          </a:xfrm>
        </p:spPr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06401" y="6297707"/>
            <a:ext cx="591671" cy="365125"/>
          </a:xfrm>
        </p:spPr>
        <p:txBody>
          <a:bodyPr/>
          <a:lstStyle>
            <a:lvl1pPr algn="l">
              <a:defRPr/>
            </a:lvl1pPr>
          </a:lstStyle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284" y="295833"/>
            <a:ext cx="1011131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s-ES_tradnl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284" y="1949824"/>
            <a:ext cx="10111317" cy="40072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Click to edit Master text styles</a:t>
            </a:r>
          </a:p>
          <a:p>
            <a:pPr lvl="1"/>
            <a:r>
              <a:rPr lang="es-ES_tradnl" smtClean="0"/>
              <a:t>Second level</a:t>
            </a:r>
          </a:p>
          <a:p>
            <a:pPr lvl="2"/>
            <a:r>
              <a:rPr lang="es-ES_tradnl" smtClean="0"/>
              <a:t>Third level</a:t>
            </a:r>
          </a:p>
          <a:p>
            <a:pPr lvl="3"/>
            <a:r>
              <a:rPr lang="es-ES_tradnl" smtClean="0"/>
              <a:t>Fourth level</a:t>
            </a:r>
          </a:p>
          <a:p>
            <a:pPr lvl="4"/>
            <a:r>
              <a:rPr lang="es-ES_tradnl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4800" y="6243919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1BCE35CC-FFE9-4EC5-ACC1-24EDB11C335B}" type="datetimeFigureOut">
              <a:rPr lang="es-CO" smtClean="0"/>
              <a:t>13/08/18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823200" y="624840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40400" y="6248401"/>
            <a:ext cx="711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fld id="{6E2BE02D-6CFA-408C-A4BB-5BB76E72B134}" type="slidenum">
              <a:rPr lang="es-CO" smtClean="0"/>
              <a:t>‹#›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5" r:id="rId1"/>
    <p:sldLayoutId id="2147483756" r:id="rId2"/>
    <p:sldLayoutId id="2147483757" r:id="rId3"/>
    <p:sldLayoutId id="2147483758" r:id="rId4"/>
    <p:sldLayoutId id="2147483759" r:id="rId5"/>
    <p:sldLayoutId id="2147483760" r:id="rId6"/>
    <p:sldLayoutId id="2147483761" r:id="rId7"/>
    <p:sldLayoutId id="2147483762" r:id="rId8"/>
    <p:sldLayoutId id="2147483763" r:id="rId9"/>
    <p:sldLayoutId id="2147483764" r:id="rId10"/>
    <p:sldLayoutId id="2147483765" r:id="rId11"/>
    <p:sldLayoutId id="2147483766" r:id="rId12"/>
    <p:sldLayoutId id="2147483767" r:id="rId13"/>
    <p:sldLayoutId id="2147483768" r:id="rId14"/>
  </p:sldLayoutIdLst>
  <p:txStyles>
    <p:titleStyle>
      <a:lvl1pPr algn="l" defTabSz="914400" rtl="0" eaLnBrk="1" latinLnBrk="0" hangingPunct="1">
        <a:spcBef>
          <a:spcPct val="0"/>
        </a:spcBef>
        <a:buNone/>
        <a:defRPr sz="3800" kern="1200">
          <a:solidFill>
            <a:schemeClr val="tx1">
              <a:lumMod val="90000"/>
              <a:lumOff val="10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Clr>
          <a:schemeClr val="accent1"/>
        </a:buClr>
        <a:buSzPct val="90000"/>
        <a:buFont typeface="Wingdings 2" pitchFamily="18" charset="2"/>
        <a:buChar char=""/>
        <a:defRPr sz="22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 2" pitchFamily="18" charset="2"/>
        <a:buChar char=""/>
        <a:defRPr sz="20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 2" pitchFamily="18" charset="2"/>
        <a:buChar char="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 2" pitchFamily="18" charset="2"/>
        <a:buChar char="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Clr>
          <a:schemeClr val="accent1"/>
        </a:buClr>
        <a:buSzPct val="90000"/>
        <a:buFont typeface="Wingdings 2" pitchFamily="18" charset="2"/>
        <a:buChar char=""/>
        <a:defRPr sz="1800" kern="120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5pPr>
      <a:lvl6pPr marL="20558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"/>
        <a:defRPr lang="en-US" sz="1800" kern="1200" dirty="0" smtClean="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6pPr>
      <a:lvl7pPr marL="2398713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"/>
        <a:defRPr lang="en-US" sz="1800" kern="1200" dirty="0" smtClean="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7pPr>
      <a:lvl8pPr marL="2743200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"/>
        <a:defRPr lang="en-US" sz="1800" kern="1200" dirty="0" smtClean="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8pPr>
      <a:lvl9pPr marL="3087688" indent="-344488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Wingdings 2" pitchFamily="18" charset="2"/>
        <a:buChar char=""/>
        <a:defRPr lang="en-US" sz="1800" kern="1200" dirty="0">
          <a:solidFill>
            <a:schemeClr val="tx1">
              <a:lumMod val="90000"/>
              <a:lumOff val="1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gi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gif"/><Relationship Id="rId3" Type="http://schemas.openxmlformats.org/officeDocument/2006/relationships/image" Target="../media/image16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 smtClean="0"/>
              <a:t>Reto 1: Biblioteca</a:t>
            </a:r>
            <a:endParaRPr lang="es-CO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s-CO" dirty="0" smtClean="0"/>
              <a:t>Integrantes: </a:t>
            </a:r>
          </a:p>
          <a:p>
            <a:r>
              <a:rPr lang="es-CO" dirty="0" smtClean="0"/>
              <a:t>Daniela Llano</a:t>
            </a:r>
          </a:p>
          <a:p>
            <a:r>
              <a:rPr lang="es-CO" dirty="0" smtClean="0"/>
              <a:t>Manuel Quintero</a:t>
            </a:r>
            <a:endParaRPr lang="es-CO" dirty="0"/>
          </a:p>
        </p:txBody>
      </p:sp>
      <p:pic>
        <p:nvPicPr>
          <p:cNvPr id="4" name="Picture 3" descr="giphy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4739"/>
            <a:ext cx="6350000" cy="28575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58338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smtClean="0"/>
              <a:t>Fase 6: Documentación y preparación de Informes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i="1" u="sng" dirty="0" smtClean="0"/>
              <a:t>Especificación </a:t>
            </a:r>
            <a:r>
              <a:rPr lang="es-CO" i="1" u="sng" dirty="0"/>
              <a:t>del Problema (en </a:t>
            </a:r>
            <a:r>
              <a:rPr lang="es-CO" i="1" u="sng" dirty="0" smtClean="0"/>
              <a:t>términos </a:t>
            </a:r>
            <a:r>
              <a:rPr lang="es-CO" i="1" u="sng" dirty="0"/>
              <a:t>de entrada/salida)</a:t>
            </a:r>
            <a:endParaRPr lang="es-CO" dirty="0"/>
          </a:p>
          <a:p>
            <a:r>
              <a:rPr lang="es-CO" i="1" dirty="0"/>
              <a:t>Problema:</a:t>
            </a:r>
            <a:r>
              <a:rPr lang="es-CO" dirty="0"/>
              <a:t> Sobrepoblación de libros y documentos físicos en una biblioteca.</a:t>
            </a:r>
          </a:p>
          <a:p>
            <a:r>
              <a:rPr lang="es-CO" i="1" dirty="0"/>
              <a:t>Entrada:</a:t>
            </a:r>
            <a:r>
              <a:rPr lang="es-CO" b="1" i="1" dirty="0"/>
              <a:t> </a:t>
            </a:r>
            <a:r>
              <a:rPr lang="es-CO" dirty="0"/>
              <a:t>Libros que pertenecen a la biblioteca de forma </a:t>
            </a:r>
            <a:r>
              <a:rPr lang="es-CO" dirty="0" smtClean="0"/>
              <a:t>Física </a:t>
            </a:r>
            <a:r>
              <a:rPr lang="es-CO" dirty="0"/>
              <a:t>y Digital</a:t>
            </a:r>
          </a:p>
          <a:p>
            <a:r>
              <a:rPr lang="es-CO" i="1" dirty="0"/>
              <a:t>Salida:</a:t>
            </a:r>
            <a:r>
              <a:rPr lang="es-CO" dirty="0"/>
              <a:t> Registro de los libros escogidos para Digitalizar próximamente.</a:t>
            </a:r>
          </a:p>
          <a:p>
            <a:pPr marL="0" indent="0">
              <a:buNone/>
            </a:pPr>
            <a:r>
              <a:rPr lang="es-CO" dirty="0"/>
              <a:t/>
            </a:r>
            <a:br>
              <a:rPr lang="es-CO" dirty="0"/>
            </a:b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492626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/>
              <a:t>Fase 6: Documentación y preparación de Informes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29" y="2638894"/>
            <a:ext cx="7572375" cy="2790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362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Fase 7: Documentos y Preparación de Informes </a:t>
            </a:r>
            <a:endParaRPr lang="es-CO" dirty="0"/>
          </a:p>
        </p:txBody>
      </p:sp>
      <p:pic>
        <p:nvPicPr>
          <p:cNvPr id="3074" name="Picture 2" descr="https://lh6.googleusercontent.com/fbrUowpG3oQrdSiqpcVXrUFYQkuvNMgp2EhJtwFnE8BIwdrZgsmA8Sf7cZuXrj1yE56sJH6V_wKY_ciF8h4lQ5hd3_avYmpAOCQRU8uYPtnD7APEo7VQUZLfJYdNDyrgfwm-aU5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4450" y="1780528"/>
            <a:ext cx="7970210" cy="47480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75111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Fase 7: Implementación del Diseño</a:t>
            </a:r>
            <a:endParaRPr lang="es-CO" dirty="0"/>
          </a:p>
        </p:txBody>
      </p:sp>
      <p:pic>
        <p:nvPicPr>
          <p:cNvPr id="3" name="Picture 2" descr="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2240" y="1744851"/>
            <a:ext cx="7600305" cy="48515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2519697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76880" y="470329"/>
            <a:ext cx="9789117" cy="823241"/>
          </a:xfrm>
        </p:spPr>
        <p:txBody>
          <a:bodyPr/>
          <a:lstStyle/>
          <a:p>
            <a:r>
              <a:rPr lang="es-CO" dirty="0"/>
              <a:t>Fase 7: Implementación del Diseño</a:t>
            </a:r>
          </a:p>
        </p:txBody>
      </p:sp>
      <p:pic>
        <p:nvPicPr>
          <p:cNvPr id="5" name="Picture 4" descr="Sin títul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0317" y="1749584"/>
            <a:ext cx="6330671" cy="4873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721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65120" y="340989"/>
            <a:ext cx="9883195" cy="976098"/>
          </a:xfrm>
        </p:spPr>
        <p:txBody>
          <a:bodyPr/>
          <a:lstStyle/>
          <a:p>
            <a:r>
              <a:rPr lang="es-CO" dirty="0"/>
              <a:t>Fase 7: Implementación del Diseño</a:t>
            </a:r>
          </a:p>
        </p:txBody>
      </p:sp>
      <p:pic>
        <p:nvPicPr>
          <p:cNvPr id="6" name="Picture 5" descr="1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77" y="1769252"/>
            <a:ext cx="10855752" cy="4841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27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Conclusiones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Se espera que la sobrepoblación de libros mejore con este programa al permitir a los dirigentes de la biblioteca llevar acabo un registro de los libros que necesitan ser digitalizados.</a:t>
            </a:r>
          </a:p>
          <a:p>
            <a:endParaRPr lang="es-CO" dirty="0" smtClean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469" y="3588363"/>
            <a:ext cx="2095500" cy="209550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6" name="Picture 5" descr="giphy-downsized-large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0141" y="3132608"/>
            <a:ext cx="2826225" cy="282622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5752470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Fase 1: Identificación del Problema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1" y="2556932"/>
            <a:ext cx="6805410" cy="3318936"/>
          </a:xfrm>
        </p:spPr>
        <p:txBody>
          <a:bodyPr>
            <a:normAutofit fontScale="92500" lnSpcReduction="20000"/>
          </a:bodyPr>
          <a:lstStyle/>
          <a:p>
            <a:r>
              <a:rPr lang="es-CO" sz="2000" b="1" u="sng" dirty="0"/>
              <a:t>Problema:</a:t>
            </a:r>
            <a:endParaRPr lang="es-CO" sz="2000" dirty="0"/>
          </a:p>
          <a:p>
            <a:r>
              <a:rPr lang="es-CO" sz="2000" dirty="0"/>
              <a:t>Una importante institución educativa como ICESI requiere de la implementación de un programa que permita mejorar el inconveniente de la sobrepoblación de libros y documentos que se presenta en su </a:t>
            </a:r>
            <a:r>
              <a:rPr lang="es-CO" sz="2000" dirty="0" smtClean="0"/>
              <a:t>biblioteca</a:t>
            </a:r>
          </a:p>
          <a:p>
            <a:r>
              <a:rPr lang="es-CO" sz="2000" u="sng" dirty="0" smtClean="0"/>
              <a:t>Necesidad:</a:t>
            </a:r>
          </a:p>
          <a:p>
            <a:r>
              <a:rPr lang="es-CO" sz="2000" dirty="0" smtClean="0"/>
              <a:t>Se </a:t>
            </a:r>
            <a:r>
              <a:rPr lang="es-CO" sz="2000" dirty="0"/>
              <a:t>requiere que el acceso a estos libros y documentos aun sea permitido al estudiante, pero que reduzca el espacio físico de estos</a:t>
            </a:r>
            <a:r>
              <a:rPr lang="es-CO" sz="2000" dirty="0" smtClean="0"/>
              <a:t>.</a:t>
            </a:r>
            <a:r>
              <a:rPr lang="es-CO" dirty="0"/>
              <a:t/>
            </a:r>
            <a:br>
              <a:rPr lang="es-CO" dirty="0"/>
            </a:br>
            <a:endParaRPr lang="es-CO" dirty="0"/>
          </a:p>
        </p:txBody>
      </p:sp>
      <p:pic>
        <p:nvPicPr>
          <p:cNvPr id="1026" name="Picture 2" descr="https://lh5.googleusercontent.com/RWHZtJZ623X8LzwIP7k1O1s0vMSfdkujFhjTEEetzu2LPxEgNxKqeu_3hAiEJN0MlNqj-DyCgD2qDOdfG2aE6ttiEBitmaqsdqxZDuWgDX1_uI__9vcvZ2NAKpqs--sUoj0k_quzMa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65480" y="2556932"/>
            <a:ext cx="2550060" cy="34000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</p:spTree>
    <p:extLst>
      <p:ext uri="{BB962C8B-B14F-4D97-AF65-F5344CB8AC3E}">
        <p14:creationId xmlns:p14="http://schemas.microsoft.com/office/powerpoint/2010/main" val="688553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Fase 2: Recolección de la Información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4896573" y="2032914"/>
            <a:ext cx="6236156" cy="4007224"/>
          </a:xfrm>
        </p:spPr>
        <p:txBody>
          <a:bodyPr/>
          <a:lstStyle/>
          <a:p>
            <a:r>
              <a:rPr lang="es-CO" dirty="0" smtClean="0"/>
              <a:t>Consultar al encargado de la prestación de libros de la biblioteca</a:t>
            </a:r>
          </a:p>
          <a:p>
            <a:r>
              <a:rPr lang="es-CO" dirty="0" smtClean="0"/>
              <a:t>Observar la cantidad de estudiantes que piden libros en la biblioteca y también para la casa</a:t>
            </a:r>
          </a:p>
          <a:p>
            <a:r>
              <a:rPr lang="es-CO" dirty="0" smtClean="0"/>
              <a:t>El préstamo de libros para los estudiantes becados en la universidad</a:t>
            </a:r>
          </a:p>
          <a:p>
            <a:endParaRPr lang="es-CO" dirty="0"/>
          </a:p>
        </p:txBody>
      </p:sp>
      <p:pic>
        <p:nvPicPr>
          <p:cNvPr id="5" name="Picture 4" descr="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269" y="2006061"/>
            <a:ext cx="4344489" cy="4344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349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Fase 2: Recopilación de Información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295402" y="2483376"/>
            <a:ext cx="9601196" cy="3318936"/>
          </a:xfrm>
        </p:spPr>
        <p:txBody>
          <a:bodyPr/>
          <a:lstStyle/>
          <a:p>
            <a:r>
              <a:rPr lang="es-CO" dirty="0" smtClean="0"/>
              <a:t>Como buscábamos una solución con un programa se investigo la definición de los siguientes elementos</a:t>
            </a:r>
          </a:p>
          <a:p>
            <a:endParaRPr lang="es-CO" dirty="0"/>
          </a:p>
        </p:txBody>
      </p:sp>
      <p:grpSp>
        <p:nvGrpSpPr>
          <p:cNvPr id="4" name="Grupo 3"/>
          <p:cNvGrpSpPr/>
          <p:nvPr/>
        </p:nvGrpSpPr>
        <p:grpSpPr>
          <a:xfrm>
            <a:off x="2732378" y="4504005"/>
            <a:ext cx="3900242" cy="1956562"/>
            <a:chOff x="3002834" y="3525724"/>
            <a:chExt cx="3900242" cy="1956562"/>
          </a:xfrm>
        </p:grpSpPr>
        <p:pic>
          <p:nvPicPr>
            <p:cNvPr id="2050" name="Picture 2" descr="https://lh3.googleusercontent.com/eVfjUJsYbNT997-hviWqla_js8FfGiKX2YLUlWDtgJKu0nhxuMGlWVjmKm6v8CCcbvlgPPvzQxRV_cu7OJ9Kmu2kTG2-bn7c8aoBEdlOak6jZnu-FFSVtVcetXP590LDQ0Z9NYlg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02834" y="3525724"/>
              <a:ext cx="1956561" cy="19565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2" name="Picture 4" descr="https://lh5.googleusercontent.com/ehmIoTI2_0JXrVLb7ycq0vE03m0Ngt-q5jjXCJq-6c7kCXPrdgn8yGwpS1wr4P9lROcA2DwXtFFFJmc1skeOQ1_eEYErTWyzpgbXA_tBKu1qre11U65Bpkn5adOxrim2OdjfY5Wf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46516" y="3525724"/>
              <a:ext cx="1956560" cy="195656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54" name="Picture 6" descr="https://lh4.googleusercontent.com/f6-MDWvYgmYOrYK84tGA0lsuKzGq427O7ciGPKLRe0r0VRU1lrecvHRMwVdb8FnUF4BUhpbov9ItjX3eCVktJ4sU2aVMye4JFI46ATIyUGQceVCSSnmic-SkdcHOzWlXIN0N1mf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6609" y="4504005"/>
            <a:ext cx="2961283" cy="195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0971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 smtClean="0"/>
              <a:t>Fase 3: Búsqueda de soluciones creativas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s-CO" dirty="0" smtClean="0"/>
              <a:t>Se utilizo la herramienta de la lluvia de ideas para poder recolectar la mayor cantidad de ideas para solucionar este problema.</a:t>
            </a:r>
          </a:p>
          <a:p>
            <a:r>
              <a:rPr lang="es-CO" dirty="0" smtClean="0"/>
              <a:t>Alternativa 1: </a:t>
            </a:r>
            <a:r>
              <a:rPr lang="es-CO" dirty="0" smtClean="0"/>
              <a:t>Hacer un programa que digitalice todos los </a:t>
            </a:r>
            <a:r>
              <a:rPr lang="es-CO" dirty="0" smtClean="0"/>
              <a:t>libros </a:t>
            </a:r>
            <a:r>
              <a:rPr lang="es-CO" dirty="0" smtClean="0"/>
              <a:t>fisico de la biblioteca</a:t>
            </a:r>
            <a:r>
              <a:rPr lang="es-CO" dirty="0" smtClean="0"/>
              <a:t>.</a:t>
            </a:r>
            <a:endParaRPr lang="es-CO" dirty="0" smtClean="0"/>
          </a:p>
          <a:p>
            <a:r>
              <a:rPr lang="es-CO" dirty="0" smtClean="0"/>
              <a:t>Alternativa 2: Digitalizar los libros más importantes y eliminar </a:t>
            </a:r>
            <a:r>
              <a:rPr lang="es-CO" dirty="0" smtClean="0"/>
              <a:t>su version en </a:t>
            </a:r>
            <a:r>
              <a:rPr lang="es-CO" dirty="0" smtClean="0"/>
              <a:t>físicos</a:t>
            </a:r>
            <a:r>
              <a:rPr lang="es-CO" dirty="0" smtClean="0"/>
              <a:t>.</a:t>
            </a:r>
          </a:p>
          <a:p>
            <a:r>
              <a:rPr lang="es-CO" dirty="0" smtClean="0"/>
              <a:t>Alternativa 3: Hacer un convenio con Amazon para adquirir las </a:t>
            </a:r>
            <a:r>
              <a:rPr lang="es-CO" dirty="0" err="1" smtClean="0"/>
              <a:t>tablets</a:t>
            </a:r>
            <a:r>
              <a:rPr lang="es-CO" dirty="0" smtClean="0"/>
              <a:t> Kindle que ayudan al usuario a leer electrónicamente.</a:t>
            </a:r>
          </a:p>
          <a:p>
            <a:r>
              <a:rPr lang="es-CO" dirty="0" smtClean="0"/>
              <a:t>Alternativa 4: Donar los libros de menor utilización a otras universidades con la posibilidad de ir a visitarlos cuando se requiera.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145601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smtClean="0"/>
              <a:t>Fase 4</a:t>
            </a:r>
            <a:r>
              <a:rPr lang="es-CO" dirty="0"/>
              <a:t>: </a:t>
            </a:r>
            <a:r>
              <a:rPr lang="es-CO" dirty="0" smtClean="0"/>
              <a:t>Transición </a:t>
            </a:r>
            <a:r>
              <a:rPr lang="es-CO" dirty="0"/>
              <a:t>de las Ideas a los </a:t>
            </a:r>
            <a:r>
              <a:rPr lang="es-CO" dirty="0" smtClean="0"/>
              <a:t>Diseños </a:t>
            </a:r>
            <a:r>
              <a:rPr lang="es-CO" dirty="0"/>
              <a:t>Preliminares.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O" dirty="0" smtClean="0"/>
              <a:t>Se descarto la Alternativa 4, </a:t>
            </a:r>
            <a:r>
              <a:rPr lang="es-CO" dirty="0"/>
              <a:t>debido a que donar todos los libros físicos a otras bibliotecas supondría quitarle cierto estatus a la universidad y convertiría la biblioteca en un espacio </a:t>
            </a:r>
            <a:r>
              <a:rPr lang="es-CO" dirty="0" smtClean="0"/>
              <a:t>inútil.</a:t>
            </a:r>
          </a:p>
          <a:p>
            <a:r>
              <a:rPr lang="es-CO" dirty="0" smtClean="0"/>
              <a:t>Debido a que no podíamos simular estas ideas, o generar modelos al respecto hicimos un Pros y Contras de cada una para evaluar las posibles contrapartes de cada Alternativa.</a:t>
            </a:r>
          </a:p>
          <a:p>
            <a:endParaRPr lang="es-CO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25387" y="4301494"/>
            <a:ext cx="2811796" cy="1982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910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smtClean="0"/>
              <a:t>Fase 4: </a:t>
            </a:r>
            <a:r>
              <a:rPr lang="es-CO" dirty="0"/>
              <a:t>Transición de las Ideas a los Diseños Preliminares.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s-CO" u="sng" dirty="0"/>
              <a:t>Alternativa 1:</a:t>
            </a:r>
            <a:endParaRPr lang="es-CO" dirty="0"/>
          </a:p>
          <a:p>
            <a:pPr fontAlgn="base"/>
            <a:r>
              <a:rPr lang="es-CO" dirty="0"/>
              <a:t>Debido al alto costo que conlleva digitalizar una gran cantidad de libros, esto lleva a que no sea posible hacerlo con todos los libros</a:t>
            </a:r>
            <a:r>
              <a:rPr lang="es-CO" dirty="0" smtClean="0"/>
              <a:t>.</a:t>
            </a:r>
          </a:p>
          <a:p>
            <a:pPr fontAlgn="base"/>
            <a:r>
              <a:rPr lang="es-CO" u="sng" dirty="0" smtClean="0"/>
              <a:t>Alternativa </a:t>
            </a:r>
            <a:r>
              <a:rPr lang="es-CO" u="sng" dirty="0"/>
              <a:t>2:</a:t>
            </a:r>
            <a:endParaRPr lang="es-CO" dirty="0"/>
          </a:p>
          <a:p>
            <a:pPr fontAlgn="base"/>
            <a:r>
              <a:rPr lang="es-CO" dirty="0"/>
              <a:t>Se presentan problemas con los derechos de autor para algunos libros a la hora de digitalizarlos debido a su antigüedad o procedencia.</a:t>
            </a:r>
          </a:p>
          <a:p>
            <a:r>
              <a:rPr lang="es-CO" u="sng" dirty="0"/>
              <a:t>Alternativa 3:</a:t>
            </a:r>
            <a:endParaRPr lang="es-CO" dirty="0"/>
          </a:p>
          <a:p>
            <a:pPr fontAlgn="base"/>
            <a:r>
              <a:rPr lang="es-CO" dirty="0"/>
              <a:t>Se presenta un alto costo de realización debido a la compra de grandes unidades de </a:t>
            </a:r>
            <a:r>
              <a:rPr lang="es-CO" dirty="0" err="1"/>
              <a:t>tablets</a:t>
            </a:r>
            <a:r>
              <a:rPr lang="es-CO" dirty="0"/>
              <a:t>.</a:t>
            </a:r>
          </a:p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502648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O" dirty="0" smtClean="0"/>
              <a:t>Fase 5: Evaluación y Selección de la mejor Solución </a:t>
            </a:r>
            <a:endParaRPr lang="es-CO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Para poder obtener la mejor solución determinamos unos criterios en los cuales evaluar cada una de las soluciones.</a:t>
            </a:r>
          </a:p>
          <a:p>
            <a:r>
              <a:rPr lang="es-CO" i="1" dirty="0"/>
              <a:t>Criterio A. </a:t>
            </a:r>
            <a:r>
              <a:rPr lang="es-CO" dirty="0"/>
              <a:t>Completitud. </a:t>
            </a:r>
            <a:endParaRPr lang="es-CO" dirty="0" smtClean="0"/>
          </a:p>
          <a:p>
            <a:r>
              <a:rPr lang="es-CO" i="1" dirty="0" smtClean="0"/>
              <a:t>Criterio </a:t>
            </a:r>
            <a:r>
              <a:rPr lang="es-CO" i="1" dirty="0"/>
              <a:t>B. </a:t>
            </a:r>
            <a:r>
              <a:rPr lang="es-CO" dirty="0"/>
              <a:t>Precisión de la solución</a:t>
            </a:r>
            <a:r>
              <a:rPr lang="es-CO" dirty="0" smtClean="0"/>
              <a:t>.</a:t>
            </a:r>
          </a:p>
          <a:p>
            <a:r>
              <a:rPr lang="es-CO" i="1" dirty="0" smtClean="0"/>
              <a:t>Criterio </a:t>
            </a:r>
            <a:r>
              <a:rPr lang="es-CO" i="1" dirty="0"/>
              <a:t>C. </a:t>
            </a:r>
            <a:r>
              <a:rPr lang="es-CO" dirty="0"/>
              <a:t>Utilización del espacio digital</a:t>
            </a:r>
            <a:r>
              <a:rPr lang="es-CO" dirty="0" smtClean="0"/>
              <a:t>.</a:t>
            </a:r>
          </a:p>
          <a:p>
            <a:r>
              <a:rPr lang="es-CO" i="1" dirty="0"/>
              <a:t>Criterio D. </a:t>
            </a:r>
            <a:r>
              <a:rPr lang="es-CO" dirty="0"/>
              <a:t>Alcance de la población. </a:t>
            </a:r>
            <a:endParaRPr lang="es-CO" dirty="0" smtClean="0"/>
          </a:p>
          <a:p>
            <a:r>
              <a:rPr lang="es-CO" i="1" dirty="0"/>
              <a:t>Criterio E. </a:t>
            </a:r>
            <a:r>
              <a:rPr lang="es-CO" dirty="0"/>
              <a:t>Facilidad en </a:t>
            </a:r>
            <a:r>
              <a:rPr lang="es-CO" dirty="0" smtClean="0"/>
              <a:t>implementación algorítmica:</a:t>
            </a:r>
          </a:p>
        </p:txBody>
      </p:sp>
    </p:spTree>
    <p:extLst>
      <p:ext uri="{BB962C8B-B14F-4D97-AF65-F5344CB8AC3E}">
        <p14:creationId xmlns:p14="http://schemas.microsoft.com/office/powerpoint/2010/main" val="421589582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CO" dirty="0" smtClean="0"/>
              <a:t>Fase 5: Evaluación y Selección de la Solución</a:t>
            </a:r>
            <a:endParaRPr lang="es-CO" dirty="0"/>
          </a:p>
        </p:txBody>
      </p:sp>
      <p:sp>
        <p:nvSpPr>
          <p:cNvPr id="5" name="CuadroTexto 4"/>
          <p:cNvSpPr txBox="1"/>
          <p:nvPr/>
        </p:nvSpPr>
        <p:spPr>
          <a:xfrm>
            <a:off x="7353837" y="2781838"/>
            <a:ext cx="255001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dirty="0" smtClean="0"/>
              <a:t>Como la Alternativa 2 fue la alternativa con mayor puntaje, determinamos enfocarnos en realizar la solución en base a esta idea.</a:t>
            </a:r>
            <a:endParaRPr lang="es-CO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825" y="2537137"/>
            <a:ext cx="5295900" cy="347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39462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ixel">
  <a:themeElements>
    <a:clrScheme name="Pixel">
      <a:dk1>
        <a:srgbClr val="103154"/>
      </a:dk1>
      <a:lt1>
        <a:srgbClr val="FFFFFF"/>
      </a:lt1>
      <a:dk2>
        <a:srgbClr val="00BFC3"/>
      </a:dk2>
      <a:lt2>
        <a:srgbClr val="0096FF"/>
      </a:lt2>
      <a:accent1>
        <a:srgbClr val="FF7F01"/>
      </a:accent1>
      <a:accent2>
        <a:srgbClr val="F1B015"/>
      </a:accent2>
      <a:accent3>
        <a:srgbClr val="FBEC85"/>
      </a:accent3>
      <a:accent4>
        <a:srgbClr val="D2C2F1"/>
      </a:accent4>
      <a:accent5>
        <a:srgbClr val="DA5AF4"/>
      </a:accent5>
      <a:accent6>
        <a:srgbClr val="9D09D1"/>
      </a:accent6>
      <a:hlink>
        <a:srgbClr val="1286C9"/>
      </a:hlink>
      <a:folHlink>
        <a:srgbClr val="A8C2E7"/>
      </a:folHlink>
    </a:clrScheme>
    <a:fontScheme name="Pixel">
      <a:majorFont>
        <a:latin typeface="Corbel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orbel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ixel">
      <a:fillStyleLst>
        <a:solidFill>
          <a:schemeClr val="phClr"/>
        </a:solidFill>
        <a:solidFill>
          <a:schemeClr val="phClr">
            <a:satMod val="150000"/>
          </a:schemeClr>
        </a:solidFill>
        <a:solidFill>
          <a:schemeClr val="phClr">
            <a:shade val="80000"/>
            <a:lumMod val="90000"/>
          </a:schemeClr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50800" cap="flat" cmpd="sng" algn="ctr">
          <a:solidFill>
            <a:schemeClr val="phClr">
              <a:alpha val="8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63500" dir="2700000" sx="102000" sy="102000" rotWithShape="0">
              <a:srgbClr val="000000">
                <a:alpha val="50000"/>
              </a:srgbClr>
            </a:outerShdw>
          </a:effectLst>
          <a:scene3d>
            <a:camera prst="orthographicFront">
              <a:rot lat="0" lon="0" rev="0"/>
            </a:camera>
            <a:lightRig rig="glow" dir="tl"/>
          </a:scene3d>
          <a:sp3d>
            <a:bevelT w="0" h="0"/>
          </a:sp3d>
        </a:effectStyle>
        <a:effectStyle>
          <a:effectLst>
            <a:outerShdw blurRad="63500" dist="38100" dir="3600000" sx="103000" sy="103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5400000"/>
            </a:lightRig>
          </a:scene3d>
          <a:sp3d prstMaterial="softmetal">
            <a:bevelT w="635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5000"/>
                <a:satMod val="350000"/>
              </a:schemeClr>
            </a:gs>
            <a:gs pos="100000">
              <a:schemeClr val="phClr">
                <a:shade val="20000"/>
                <a:satMod val="15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000"/>
                <a:satMod val="400000"/>
              </a:schemeClr>
              <a:schemeClr val="phClr">
                <a:tint val="50000"/>
                <a:satMod val="45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Pixel.thmx</Template>
  <TotalTime>569</TotalTime>
  <Words>628</Words>
  <Application>Microsoft Macintosh PowerPoint</Application>
  <PresentationFormat>Custom</PresentationFormat>
  <Paragraphs>53</Paragraphs>
  <Slides>16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Pixel</vt:lpstr>
      <vt:lpstr>Reto 1: Biblioteca</vt:lpstr>
      <vt:lpstr>Fase 1: Identificación del Problema</vt:lpstr>
      <vt:lpstr>Fase 2: Recolección de la Información</vt:lpstr>
      <vt:lpstr>Fase 2: Recopilación de Información</vt:lpstr>
      <vt:lpstr>Fase 3: Búsqueda de soluciones creativas</vt:lpstr>
      <vt:lpstr>Fase 4: Transición de las Ideas a los Diseños Preliminares.</vt:lpstr>
      <vt:lpstr>Fase 4: Transición de las Ideas a los Diseños Preliminares.</vt:lpstr>
      <vt:lpstr>Fase 5: Evaluación y Selección de la mejor Solución </vt:lpstr>
      <vt:lpstr>Fase 5: Evaluación y Selección de la Solución</vt:lpstr>
      <vt:lpstr>Fase 6: Documentación y preparación de Informes</vt:lpstr>
      <vt:lpstr>Fase 6: Documentación y preparación de Informes</vt:lpstr>
      <vt:lpstr>Fase 7: Documentos y Preparación de Informes </vt:lpstr>
      <vt:lpstr>Fase 7: Implementación del Diseño</vt:lpstr>
      <vt:lpstr>Fase 7: Implementación del Diseño</vt:lpstr>
      <vt:lpstr>Fase 7: Implementación del Diseño</vt:lpstr>
      <vt:lpstr>Conclusiones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Reto 1: Biblioteca</dc:title>
  <dc:creator>Usuario</dc:creator>
  <cp:lastModifiedBy>Carlos Llano</cp:lastModifiedBy>
  <cp:revision>20</cp:revision>
  <dcterms:created xsi:type="dcterms:W3CDTF">2018-08-12T19:53:24Z</dcterms:created>
  <dcterms:modified xsi:type="dcterms:W3CDTF">2018-08-13T16:32:04Z</dcterms:modified>
</cp:coreProperties>
</file>

<file path=docProps/thumbnail.jpeg>
</file>